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4"/>
  </p:sldMasterIdLst>
  <p:notesMasterIdLst>
    <p:notesMasterId r:id="rId12"/>
  </p:notesMasterIdLst>
  <p:sldIdLst>
    <p:sldId id="944" r:id="rId5"/>
    <p:sldId id="967" r:id="rId6"/>
    <p:sldId id="968" r:id="rId7"/>
    <p:sldId id="969" r:id="rId8"/>
    <p:sldId id="970" r:id="rId9"/>
    <p:sldId id="971" r:id="rId10"/>
    <p:sldId id="972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15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79EA65-1288-BDA0-1B3D-48A7CD067B41}" name="OROZCO GALVEZ RODOLFO" initials="RO" userId="S::RODOLFO.OROZCO@inegi.org.mx::b341cc8f-d9a0-4453-a936-01db9797ee1e" providerId="AD"/>
  <p188:author id="{7EB688BF-5031-1C6E-DE6D-0ED943C2C3CB}" name="CAMACHO PEREZ JUAN CARLOS" initials="JC" userId="S::JUAN.CAMACHO@inegi.org.mx::bd5dd24e-cfe4-4fe0-aa93-a1a48106aec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SCAREÑO DIAZ LAURA PATRICIA" initials="TDLP" lastIdx="1" clrIdx="0">
    <p:extLst>
      <p:ext uri="{19B8F6BF-5375-455C-9EA6-DF929625EA0E}">
        <p15:presenceInfo xmlns:p15="http://schemas.microsoft.com/office/powerpoint/2012/main" userId="S::laura.tiscareno@inegi.org.mx::87684098-139c-461f-b580-c93a013b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866B"/>
    <a:srgbClr val="86895D"/>
    <a:srgbClr val="333300"/>
    <a:srgbClr val="3333CC"/>
    <a:srgbClr val="FF5050"/>
    <a:srgbClr val="FF99CC"/>
    <a:srgbClr val="AB47BB"/>
    <a:srgbClr val="F50087"/>
    <a:srgbClr val="753232"/>
    <a:srgbClr val="43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568"/>
        <p:guide pos="1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A3678-9833-6147-8FBD-DCC5DF40CB09}" type="datetimeFigureOut">
              <a:rPr lang="es-MX" smtClean="0"/>
              <a:t>10/06/2024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CD2B8-D33F-3D45-BAC5-4700289EAF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88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8CF22F-66B4-B24C-B54F-3457EEB92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69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n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C3B3E65-2B01-6F43-BD90-CF581CD56E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FE530E0-368D-BF49-BFED-ADEEEA2BAA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22B7C685-2DA6-1F43-80E3-E8E04CEF2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78570" y="6146800"/>
              <a:ext cx="1756229" cy="349250"/>
            </a:xfrm>
            <a:prstGeom prst="rect">
              <a:avLst/>
            </a:prstGeom>
          </p:spPr>
        </p:pic>
      </p:grp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ACF3B95-16E2-D74E-8FBF-876BA89F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1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mari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8505CD3-0411-1F4C-92D3-97E982F3B89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945DB76-0E18-1946-A20A-9D6E663488F2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3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C5EC662C-F895-1C48-BB9C-C0951B1398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2255" y="6148729"/>
              <a:ext cx="1756229" cy="349250"/>
            </a:xfrm>
            <a:prstGeom prst="rect">
              <a:avLst/>
            </a:prstGeom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D56C19-A3FB-BE47-A54C-C0AA0B0D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261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/azul mari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B13EDDA-2586-2241-9BE6-3C5F58432F08}"/>
              </a:ext>
            </a:extLst>
          </p:cNvPr>
          <p:cNvSpPr/>
          <p:nvPr userDrawn="1"/>
        </p:nvSpPr>
        <p:spPr>
          <a:xfrm>
            <a:off x="0" y="3643301"/>
            <a:ext cx="12192000" cy="3214699"/>
          </a:xfrm>
          <a:prstGeom prst="rect">
            <a:avLst/>
          </a:prstGeom>
          <a:solidFill>
            <a:srgbClr val="03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1AB52C7-89B6-4B46-92AA-4256BF844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8570" y="6146800"/>
            <a:ext cx="1756229" cy="34925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33EEC5-1ED3-E94C-A3B9-5C214A0E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9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con círc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A917F76B-BF86-794C-8A31-6046E48E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4ECFEBC-660D-434C-8344-C08A2E534FD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945DB76-0E18-1946-A20A-9D6E663488F2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3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C5EC662C-F895-1C48-BB9C-C0951B1398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2255" y="6148729"/>
              <a:ext cx="1756229" cy="34925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F532CB6-AD19-714F-9F92-CB577F5465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597611" cy="6628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492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ndo fotografía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8689504-EB2F-994A-9918-C0B5336D5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46"/>
          <a:stretch/>
        </p:blipFill>
        <p:spPr>
          <a:xfrm>
            <a:off x="-17929" y="0"/>
            <a:ext cx="5633763" cy="6858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1227824-1B8E-764E-A4AB-7CA2FF2A89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8570" y="6146800"/>
            <a:ext cx="1756229" cy="349250"/>
          </a:xfrm>
          <a:prstGeom prst="rect">
            <a:avLst/>
          </a:prstGeom>
        </p:spPr>
      </p:pic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95BE7D3D-3DD9-B041-AC35-C9C19A24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9412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F08C00-469B-BB4F-97A2-9B521A6A2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38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1A786B-7C17-3B42-B0E0-38CFD2F32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ADDD0F-7C72-F649-B9D5-42A6304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2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F9F92FA7-BDD0-DB49-9313-CBC8923C3A4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EB46D32-45C8-8848-A5BC-FB71EFCCE1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4D5A119C-0322-114B-A400-DD7697C22F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82255" y="6148729"/>
              <a:ext cx="1756229" cy="349250"/>
            </a:xfrm>
            <a:prstGeom prst="rect">
              <a:avLst/>
            </a:prstGeom>
          </p:spPr>
        </p:pic>
      </p:grpSp>
      <p:sp>
        <p:nvSpPr>
          <p:cNvPr id="6" name="Marcador de número de diapositiva 4">
            <a:extLst>
              <a:ext uri="{FF2B5EF4-FFF2-40B4-BE49-F238E27FC236}">
                <a16:creationId xmlns:a16="http://schemas.microsoft.com/office/drawing/2014/main" id="{18055409-E9C7-0D48-86E6-BBA4C34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5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C5E905D4-EE1A-C54F-8133-911E6F19C69F}"/>
              </a:ext>
            </a:extLst>
          </p:cNvPr>
          <p:cNvGrpSpPr/>
          <p:nvPr userDrawn="1"/>
        </p:nvGrpSpPr>
        <p:grpSpPr>
          <a:xfrm>
            <a:off x="4109" y="0"/>
            <a:ext cx="12183781" cy="6858000"/>
            <a:chOff x="4109" y="0"/>
            <a:chExt cx="12183781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5C2A6E1-BF1B-D243-8015-0E5FF1545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109" y="0"/>
              <a:ext cx="12183781" cy="6858000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22B7C685-2DA6-1F43-80E3-E8E04CEF2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0416" y="6102349"/>
              <a:ext cx="1756229" cy="349250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8A80782-CB74-144B-B439-9AD667FDAB58}"/>
              </a:ext>
            </a:extLst>
          </p:cNvPr>
          <p:cNvSpPr/>
          <p:nvPr userDrawn="1"/>
        </p:nvSpPr>
        <p:spPr>
          <a:xfrm>
            <a:off x="1088020" y="1219200"/>
            <a:ext cx="10139423" cy="4013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1BA3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95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C77F357-FCDB-0445-AFEA-6DAE9292BBB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7BDA145-FEC3-5645-A1F0-903012C5C4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CE23679C-DAF6-8543-8473-C9322EF3B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770" y="5778500"/>
              <a:ext cx="1756229" cy="34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89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74683D17-FBCF-C746-A573-DDE2C97D2B3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348611D-6CF2-404F-83D7-4D2587A9D1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5B52042B-8B68-1D40-9F56-B0A58A153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0270" y="5778500"/>
              <a:ext cx="1756229" cy="34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1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EDFE3E2-DCF9-7545-8532-78F404B76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B7774E4-6EE2-DD4B-AE86-3D69DF9B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70" y="5778500"/>
            <a:ext cx="1756229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9B7BB6AA-6009-A04F-BB29-CEE94B10B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8570" y="6146800"/>
            <a:ext cx="1756229" cy="349250"/>
          </a:xfrm>
          <a:prstGeom prst="rect">
            <a:avLst/>
          </a:prstGeom>
        </p:spPr>
      </p:pic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0AFDBB41-A0C9-344A-997D-20C0ADE3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7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2E7BFC-2229-B147-B2A4-A684558A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024CF08-ED64-D843-9A06-7A2C27FDA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0" y="6248095"/>
            <a:ext cx="1756229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16CB66-A302-EF4A-A3FD-BE4B93CA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26ABCA-6630-9D40-9F05-BE0D0938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69635C-E174-F140-861D-B8165612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91C96-4E23-0247-8238-78CD3C5AF668}" type="datetime1">
              <a:rPr lang="es-MX" smtClean="0"/>
              <a:t>10/06/2024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755997-17D2-5141-9562-5C3A199E2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7F0282-F4C6-974D-AA6A-0DEE84C4F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6A776-E82A-DB4C-BEC6-9E86C7D9FDA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57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52" r:id="rId3"/>
    <p:sldLayoutId id="2147483655" r:id="rId4"/>
    <p:sldLayoutId id="2147483694" r:id="rId5"/>
    <p:sldLayoutId id="2147483692" r:id="rId6"/>
    <p:sldLayoutId id="2147483695" r:id="rId7"/>
    <p:sldLayoutId id="2147483671" r:id="rId8"/>
    <p:sldLayoutId id="2147483687" r:id="rId9"/>
    <p:sldLayoutId id="2147483686" r:id="rId10"/>
    <p:sldLayoutId id="2147483659" r:id="rId11"/>
    <p:sldLayoutId id="2147483690" r:id="rId12"/>
    <p:sldLayoutId id="2147483691" r:id="rId13"/>
    <p:sldLayoutId id="2147483681" r:id="rId14"/>
    <p:sldLayoutId id="2147483689" r:id="rId15"/>
    <p:sldLayoutId id="214748369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a.inegi.org.mx/" TargetMode="External"/><Relationship Id="rId2" Type="http://schemas.openxmlformats.org/officeDocument/2006/relationships/hyperlink" Target="https://intranet.inegi.org.mx/pages/4_20_1_SPC.htm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6B1290-C681-AA4C-A12F-F7094CB49F60}"/>
              </a:ext>
            </a:extLst>
          </p:cNvPr>
          <p:cNvSpPr txBox="1">
            <a:spLocks/>
          </p:cNvSpPr>
          <p:nvPr/>
        </p:nvSpPr>
        <p:spPr>
          <a:xfrm>
            <a:off x="962938" y="2428264"/>
            <a:ext cx="9711412" cy="1007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altLang="ko-K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 del desempeño para personal SPPC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F4CB6D-519A-E44E-B32F-108B2DF549BE}"/>
              </a:ext>
            </a:extLst>
          </p:cNvPr>
          <p:cNvSpPr txBox="1">
            <a:spLocks/>
          </p:cNvSpPr>
          <p:nvPr/>
        </p:nvSpPr>
        <p:spPr>
          <a:xfrm>
            <a:off x="962938" y="5565198"/>
            <a:ext cx="5008884" cy="421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altLang="ko-KR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General de Geografía y Medio Ambiente</a:t>
            </a:r>
            <a:endParaRPr lang="es-MX" altLang="ko-KR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F79C82-E2DE-094F-9A29-9C398935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262" y="4090455"/>
            <a:ext cx="736600" cy="1651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4A4BAA8-D5D4-2F44-8AF7-EA873A2ABA57}"/>
              </a:ext>
            </a:extLst>
          </p:cNvPr>
          <p:cNvSpPr txBox="1">
            <a:spLocks/>
          </p:cNvSpPr>
          <p:nvPr/>
        </p:nvSpPr>
        <p:spPr>
          <a:xfrm>
            <a:off x="10087897" y="5565198"/>
            <a:ext cx="1265263" cy="421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 2024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6BBFE8D-5E41-5D4B-9870-6A985DB88F93}"/>
              </a:ext>
            </a:extLst>
          </p:cNvPr>
          <p:cNvCxnSpPr/>
          <p:nvPr/>
        </p:nvCxnSpPr>
        <p:spPr>
          <a:xfrm>
            <a:off x="10232537" y="5499202"/>
            <a:ext cx="105048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17FC1AE-D275-AC4B-9003-742ED4105206}"/>
              </a:ext>
            </a:extLst>
          </p:cNvPr>
          <p:cNvCxnSpPr/>
          <p:nvPr/>
        </p:nvCxnSpPr>
        <p:spPr>
          <a:xfrm>
            <a:off x="10232537" y="5994502"/>
            <a:ext cx="105048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3B731-4C5F-ADE9-EF93-039F7CD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6A776-E82A-DB4C-BEC6-9E86C7D9FDA4}" type="slidenum">
              <a:rPr lang="es-MX" smtClean="0"/>
              <a:pPr/>
              <a:t>3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4A95974-A483-06BA-2E57-5C02C0F3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0198" y="4350794"/>
            <a:ext cx="1576539" cy="142397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693666F-8A6D-27CF-B31D-576E18F57DBB}"/>
              </a:ext>
            </a:extLst>
          </p:cNvPr>
          <p:cNvGrpSpPr/>
          <p:nvPr/>
        </p:nvGrpSpPr>
        <p:grpSpPr>
          <a:xfrm>
            <a:off x="809318" y="525028"/>
            <a:ext cx="542052" cy="542051"/>
            <a:chOff x="8014473" y="4247288"/>
            <a:chExt cx="542052" cy="542051"/>
          </a:xfrm>
          <a:solidFill>
            <a:srgbClr val="0074C5"/>
          </a:solidFill>
        </p:grpSpPr>
        <p:sp>
          <p:nvSpPr>
            <p:cNvPr id="16" name="Teardrop 14">
              <a:extLst>
                <a:ext uri="{FF2B5EF4-FFF2-40B4-BE49-F238E27FC236}">
                  <a16:creationId xmlns:a16="http://schemas.microsoft.com/office/drawing/2014/main" id="{21559167-CE4B-34BA-3B5E-D8DDA8E05167}"/>
                </a:ext>
              </a:extLst>
            </p:cNvPr>
            <p:cNvSpPr/>
            <p:nvPr/>
          </p:nvSpPr>
          <p:spPr>
            <a:xfrm rot="8100000">
              <a:off x="8014473" y="4247288"/>
              <a:ext cx="542052" cy="542051"/>
            </a:xfrm>
            <a:prstGeom prst="teardrop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0A5C093-528D-678E-4D96-33B28736171E}"/>
                </a:ext>
              </a:extLst>
            </p:cNvPr>
            <p:cNvSpPr/>
            <p:nvPr/>
          </p:nvSpPr>
          <p:spPr>
            <a:xfrm>
              <a:off x="8104981" y="4327136"/>
              <a:ext cx="3706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ln w="19050">
                    <a:noFill/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s-MX" sz="2000">
                <a:solidFill>
                  <a:schemeClr val="bg1"/>
                </a:solidFill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DCD350-F360-E1BF-5FF3-CB57DA3D5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33" y="1373782"/>
            <a:ext cx="5984159" cy="47672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6D14FF-D869-9977-992E-1267A37E33AF}"/>
              </a:ext>
            </a:extLst>
          </p:cNvPr>
          <p:cNvSpPr txBox="1"/>
          <p:nvPr/>
        </p:nvSpPr>
        <p:spPr>
          <a:xfrm>
            <a:off x="8250493" y="1196272"/>
            <a:ext cx="3617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chemeClr val="accent2">
                    <a:lumMod val="75000"/>
                  </a:schemeClr>
                </a:solidFill>
                <a:latin typeface="Aptos Black" panose="020F0502020204030204" pitchFamily="34" charset="0"/>
              </a:rPr>
              <a:t>I</a:t>
            </a:r>
            <a:r>
              <a:rPr lang="es-MX" sz="2000" b="1" dirty="0">
                <a:solidFill>
                  <a:schemeClr val="accent2">
                    <a:lumMod val="75000"/>
                  </a:schemeClr>
                </a:solidFill>
                <a:effectLst/>
                <a:latin typeface="Aptos Black" panose="020F0502020204030204" pitchFamily="34" charset="0"/>
              </a:rPr>
              <a:t>nicio 27 de mayo</a:t>
            </a:r>
          </a:p>
          <a:p>
            <a:pPr algn="ctr"/>
            <a:r>
              <a:rPr lang="es-MX" sz="2000" b="1" dirty="0">
                <a:solidFill>
                  <a:schemeClr val="accent2">
                    <a:lumMod val="75000"/>
                  </a:schemeClr>
                </a:solidFill>
                <a:latin typeface="Aptos Black" panose="020F0502020204030204" pitchFamily="34" charset="0"/>
              </a:rPr>
              <a:t>C</a:t>
            </a:r>
            <a:r>
              <a:rPr lang="es-MX" sz="2000" b="1" dirty="0">
                <a:solidFill>
                  <a:schemeClr val="accent2">
                    <a:lumMod val="75000"/>
                  </a:schemeClr>
                </a:solidFill>
                <a:effectLst/>
                <a:latin typeface="Aptos Black" panose="020F0502020204030204" pitchFamily="34" charset="0"/>
              </a:rPr>
              <a:t>oncluye el 28 de junio </a:t>
            </a:r>
            <a:endParaRPr lang="es-MX" sz="2000" b="1" dirty="0">
              <a:solidFill>
                <a:schemeClr val="accent2">
                  <a:lumMod val="75000"/>
                </a:schemeClr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30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3B731-4C5F-ADE9-EF93-039F7CD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6A776-E82A-DB4C-BEC6-9E86C7D9FDA4}" type="slidenum">
              <a:rPr lang="es-MX" smtClean="0"/>
              <a:pPr/>
              <a:t>4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4A95974-A483-06BA-2E57-5C02C0F3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0198" y="4350794"/>
            <a:ext cx="1576539" cy="142397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693666F-8A6D-27CF-B31D-576E18F57DBB}"/>
              </a:ext>
            </a:extLst>
          </p:cNvPr>
          <p:cNvGrpSpPr/>
          <p:nvPr/>
        </p:nvGrpSpPr>
        <p:grpSpPr>
          <a:xfrm>
            <a:off x="809318" y="525028"/>
            <a:ext cx="542052" cy="542051"/>
            <a:chOff x="8014473" y="4247288"/>
            <a:chExt cx="542052" cy="542051"/>
          </a:xfrm>
          <a:solidFill>
            <a:srgbClr val="0074C5"/>
          </a:solidFill>
        </p:grpSpPr>
        <p:sp>
          <p:nvSpPr>
            <p:cNvPr id="16" name="Teardrop 14">
              <a:extLst>
                <a:ext uri="{FF2B5EF4-FFF2-40B4-BE49-F238E27FC236}">
                  <a16:creationId xmlns:a16="http://schemas.microsoft.com/office/drawing/2014/main" id="{21559167-CE4B-34BA-3B5E-D8DDA8E05167}"/>
                </a:ext>
              </a:extLst>
            </p:cNvPr>
            <p:cNvSpPr/>
            <p:nvPr/>
          </p:nvSpPr>
          <p:spPr>
            <a:xfrm rot="8100000">
              <a:off x="8014473" y="4247288"/>
              <a:ext cx="542052" cy="542051"/>
            </a:xfrm>
            <a:prstGeom prst="teardrop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0A5C093-528D-678E-4D96-33B28736171E}"/>
                </a:ext>
              </a:extLst>
            </p:cNvPr>
            <p:cNvSpPr/>
            <p:nvPr/>
          </p:nvSpPr>
          <p:spPr>
            <a:xfrm>
              <a:off x="8104981" y="4327136"/>
              <a:ext cx="3706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 dirty="0">
                  <a:ln w="19050">
                    <a:noFill/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s-MX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4C87FCC-5751-FBDD-7EE8-8D93E154C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79" y="821703"/>
            <a:ext cx="4423441" cy="49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8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3B731-4C5F-ADE9-EF93-039F7CD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6A776-E82A-DB4C-BEC6-9E86C7D9FDA4}" type="slidenum">
              <a:rPr lang="es-MX" smtClean="0"/>
              <a:pPr/>
              <a:t>5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693666F-8A6D-27CF-B31D-576E18F57DBB}"/>
              </a:ext>
            </a:extLst>
          </p:cNvPr>
          <p:cNvGrpSpPr/>
          <p:nvPr/>
        </p:nvGrpSpPr>
        <p:grpSpPr>
          <a:xfrm>
            <a:off x="809318" y="525028"/>
            <a:ext cx="542052" cy="542051"/>
            <a:chOff x="8014473" y="4247288"/>
            <a:chExt cx="542052" cy="542051"/>
          </a:xfrm>
          <a:solidFill>
            <a:srgbClr val="0074C5"/>
          </a:solidFill>
        </p:grpSpPr>
        <p:sp>
          <p:nvSpPr>
            <p:cNvPr id="16" name="Teardrop 14">
              <a:extLst>
                <a:ext uri="{FF2B5EF4-FFF2-40B4-BE49-F238E27FC236}">
                  <a16:creationId xmlns:a16="http://schemas.microsoft.com/office/drawing/2014/main" id="{21559167-CE4B-34BA-3B5E-D8DDA8E05167}"/>
                </a:ext>
              </a:extLst>
            </p:cNvPr>
            <p:cNvSpPr/>
            <p:nvPr/>
          </p:nvSpPr>
          <p:spPr>
            <a:xfrm rot="8100000">
              <a:off x="8014473" y="4247288"/>
              <a:ext cx="542052" cy="542051"/>
            </a:xfrm>
            <a:prstGeom prst="teardrop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0A5C093-528D-678E-4D96-33B28736171E}"/>
                </a:ext>
              </a:extLst>
            </p:cNvPr>
            <p:cNvSpPr/>
            <p:nvPr/>
          </p:nvSpPr>
          <p:spPr>
            <a:xfrm>
              <a:off x="8104981" y="4327136"/>
              <a:ext cx="3706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FCFA3250-AE7B-079B-FCDF-CF998519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052512"/>
            <a:ext cx="8820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4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3B731-4C5F-ADE9-EF93-039F7CD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6A776-E82A-DB4C-BEC6-9E86C7D9FDA4}" type="slidenum">
              <a:rPr lang="es-MX" smtClean="0"/>
              <a:pPr/>
              <a:t>6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693666F-8A6D-27CF-B31D-576E18F57DBB}"/>
              </a:ext>
            </a:extLst>
          </p:cNvPr>
          <p:cNvGrpSpPr/>
          <p:nvPr/>
        </p:nvGrpSpPr>
        <p:grpSpPr>
          <a:xfrm>
            <a:off x="809318" y="525028"/>
            <a:ext cx="542052" cy="542051"/>
            <a:chOff x="8014473" y="4247288"/>
            <a:chExt cx="542052" cy="542051"/>
          </a:xfrm>
          <a:solidFill>
            <a:srgbClr val="0074C5"/>
          </a:solidFill>
        </p:grpSpPr>
        <p:sp>
          <p:nvSpPr>
            <p:cNvPr id="16" name="Teardrop 14">
              <a:extLst>
                <a:ext uri="{FF2B5EF4-FFF2-40B4-BE49-F238E27FC236}">
                  <a16:creationId xmlns:a16="http://schemas.microsoft.com/office/drawing/2014/main" id="{21559167-CE4B-34BA-3B5E-D8DDA8E05167}"/>
                </a:ext>
              </a:extLst>
            </p:cNvPr>
            <p:cNvSpPr/>
            <p:nvPr/>
          </p:nvSpPr>
          <p:spPr>
            <a:xfrm rot="8100000">
              <a:off x="8014473" y="4247288"/>
              <a:ext cx="542052" cy="542051"/>
            </a:xfrm>
            <a:prstGeom prst="teardrop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0A5C093-528D-678E-4D96-33B28736171E}"/>
                </a:ext>
              </a:extLst>
            </p:cNvPr>
            <p:cNvSpPr/>
            <p:nvPr/>
          </p:nvSpPr>
          <p:spPr>
            <a:xfrm>
              <a:off x="8104981" y="4327136"/>
              <a:ext cx="3706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3D1DF32-0085-7042-6DC0-EAA60A72D9D9}"/>
              </a:ext>
            </a:extLst>
          </p:cNvPr>
          <p:cNvSpPr txBox="1"/>
          <p:nvPr/>
        </p:nvSpPr>
        <p:spPr>
          <a:xfrm>
            <a:off x="2781299" y="804931"/>
            <a:ext cx="75278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s-MX" dirty="0">
                <a:effectLst/>
                <a:latin typeface="Bookman Old Style" panose="02050604050505020204" pitchFamily="18" charset="0"/>
              </a:rPr>
              <a:t>La evaluación inicio el 27 de mayo y concluye el 28 de junio de 2024.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s-MX" dirty="0">
                <a:effectLst/>
                <a:latin typeface="Bookman Old Style" panose="02050604050505020204" pitchFamily="18" charset="0"/>
              </a:rPr>
              <a:t>El período a evaluar será enero-diciembre del año 2023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s-MX" dirty="0">
              <a:effectLst/>
              <a:latin typeface="Bookman Old Style" panose="02050604050505020204" pitchFamily="18" charset="0"/>
            </a:endParaRP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s-MX" dirty="0">
                <a:effectLst/>
                <a:latin typeface="Bookman Old Style" panose="02050604050505020204" pitchFamily="18" charset="0"/>
              </a:rPr>
              <a:t>Les comento que en la liga </a:t>
            </a:r>
            <a:r>
              <a:rPr lang="es-MX" dirty="0">
                <a:effectLst/>
                <a:latin typeface="Bookman Old Style" panose="02050604050505020204" pitchFamily="18" charset="0"/>
                <a:hlinkClick r:id="rId2" tooltip="https://intranet.inegi.org.mx/pages/4_20_1_spc.html"/>
              </a:rPr>
              <a:t>https://intranet.inegi.org.mx/pages/4_20_1_SPC.html</a:t>
            </a:r>
            <a:r>
              <a:rPr lang="es-MX" dirty="0">
                <a:effectLst/>
                <a:latin typeface="Bookman Old Style" panose="02050604050505020204" pitchFamily="18" charset="0"/>
              </a:rPr>
              <a:t> podrán acceder a información adicional para llevar a cabo la evaluación.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s-MX" dirty="0">
              <a:effectLst/>
              <a:latin typeface="Bookman Old Style" panose="02050604050505020204" pitchFamily="18" charset="0"/>
            </a:endParaRP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s-MX" dirty="0">
                <a:effectLst/>
                <a:latin typeface="Bookman Old Style" panose="02050604050505020204" pitchFamily="18" charset="0"/>
              </a:rPr>
              <a:t>La liga </a:t>
            </a:r>
            <a:r>
              <a:rPr lang="es-MX" dirty="0">
                <a:effectLst/>
                <a:latin typeface="Bookman Old Style" panose="02050604050505020204" pitchFamily="18" charset="0"/>
                <a:hlinkClick r:id="rId3" tooltip="https://sia.inegi.org.mx/"/>
              </a:rPr>
              <a:t>https://sia.inegi.org.mx/</a:t>
            </a:r>
            <a:r>
              <a:rPr lang="es-MX" dirty="0">
                <a:effectLst/>
                <a:latin typeface="Bookman Old Style" panose="02050604050505020204" pitchFamily="18" charset="0"/>
              </a:rPr>
              <a:t> será para ingresar al sistema para llevar a cabo la evaluación de desempeño.</a:t>
            </a:r>
          </a:p>
          <a:p>
            <a:pPr rtl="0"/>
            <a:r>
              <a:rPr lang="es-MX" dirty="0">
                <a:effectLst/>
                <a:latin typeface="Bookman Old Style" panose="02050604050505020204" pitchFamily="18" charset="0"/>
              </a:rPr>
              <a:t> 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es-MX" dirty="0">
                <a:effectLst/>
                <a:latin typeface="Bookman Old Style" panose="02050604050505020204" pitchFamily="18" charset="0"/>
              </a:rPr>
              <a:t>Les agradecería que el inicio de la evaluación del personal que se encuentra sujeto a este proceso, preferentemente sea evaluado dentro de las </a:t>
            </a:r>
            <a:r>
              <a:rPr lang="es-MX" b="1" dirty="0">
                <a:effectLst/>
                <a:latin typeface="Bookman Old Style" panose="02050604050505020204" pitchFamily="18" charset="0"/>
              </a:rPr>
              <a:t>dos primeras semanas</a:t>
            </a:r>
            <a:r>
              <a:rPr lang="es-MX" dirty="0">
                <a:effectLst/>
                <a:latin typeface="Bookman Old Style" panose="02050604050505020204" pitchFamily="18" charset="0"/>
              </a:rPr>
              <a:t> del periodo que se tiene designado para llevar a cabo esta tarea. </a:t>
            </a:r>
          </a:p>
        </p:txBody>
      </p:sp>
    </p:spTree>
    <p:extLst>
      <p:ext uri="{BB962C8B-B14F-4D97-AF65-F5344CB8AC3E}">
        <p14:creationId xmlns:p14="http://schemas.microsoft.com/office/powerpoint/2010/main" val="327020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3B731-4C5F-ADE9-EF93-039F7CD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6A776-E82A-DB4C-BEC6-9E86C7D9FDA4}" type="slidenum">
              <a:rPr lang="es-MX" smtClean="0"/>
              <a:pPr/>
              <a:t>7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693666F-8A6D-27CF-B31D-576E18F57DBB}"/>
              </a:ext>
            </a:extLst>
          </p:cNvPr>
          <p:cNvGrpSpPr/>
          <p:nvPr/>
        </p:nvGrpSpPr>
        <p:grpSpPr>
          <a:xfrm>
            <a:off x="809318" y="525028"/>
            <a:ext cx="542052" cy="542051"/>
            <a:chOff x="8014473" y="4247288"/>
            <a:chExt cx="542052" cy="542051"/>
          </a:xfrm>
          <a:solidFill>
            <a:srgbClr val="0074C5"/>
          </a:solidFill>
        </p:grpSpPr>
        <p:sp>
          <p:nvSpPr>
            <p:cNvPr id="16" name="Teardrop 14">
              <a:extLst>
                <a:ext uri="{FF2B5EF4-FFF2-40B4-BE49-F238E27FC236}">
                  <a16:creationId xmlns:a16="http://schemas.microsoft.com/office/drawing/2014/main" id="{21559167-CE4B-34BA-3B5E-D8DDA8E05167}"/>
                </a:ext>
              </a:extLst>
            </p:cNvPr>
            <p:cNvSpPr/>
            <p:nvPr/>
          </p:nvSpPr>
          <p:spPr>
            <a:xfrm rot="8100000">
              <a:off x="8014473" y="4247288"/>
              <a:ext cx="542052" cy="542051"/>
            </a:xfrm>
            <a:prstGeom prst="teardrop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0A5C093-528D-678E-4D96-33B28736171E}"/>
                </a:ext>
              </a:extLst>
            </p:cNvPr>
            <p:cNvSpPr/>
            <p:nvPr/>
          </p:nvSpPr>
          <p:spPr>
            <a:xfrm>
              <a:off x="8104981" y="4327136"/>
              <a:ext cx="3706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20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3D1DF32-0085-7042-6DC0-EAA60A72D9D9}"/>
              </a:ext>
            </a:extLst>
          </p:cNvPr>
          <p:cNvSpPr txBox="1"/>
          <p:nvPr/>
        </p:nvSpPr>
        <p:spPr>
          <a:xfrm>
            <a:off x="1926303" y="1004986"/>
            <a:ext cx="871629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MX" sz="2000" dirty="0">
                <a:latin typeface="Bookman Old Style" panose="02050604050505020204" pitchFamily="18" charset="0"/>
              </a:rPr>
              <a:t>Las evaluaciones deberán tener firmas homogéneas en cada documento (todas electrónicas o todas autógrafas).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MX" sz="2000" dirty="0">
                <a:latin typeface="Bookman Old Style" panose="02050604050505020204" pitchFamily="18" charset="0"/>
              </a:rPr>
              <a:t>Cada área descarga los PDF firmados electrónicos y los concentra en una carpeta en </a:t>
            </a:r>
            <a:r>
              <a:rPr lang="es-MX" sz="2000" dirty="0" err="1">
                <a:latin typeface="Bookman Old Style" panose="02050604050505020204" pitchFamily="18" charset="0"/>
              </a:rPr>
              <a:t>One</a:t>
            </a:r>
            <a:r>
              <a:rPr lang="es-MX" sz="2000" dirty="0">
                <a:latin typeface="Bookman Old Style" panose="02050604050505020204" pitchFamily="18" charset="0"/>
              </a:rPr>
              <a:t> Drive, la cual nos da acceso, para ser enviados por correo, nombrados por clave del puesto, apellidos, nombre (nosotros preparamos el correo y se envía por parte de la DMG a la DGARH).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MX" sz="2000" dirty="0">
                <a:latin typeface="Bookman Old Style" panose="02050604050505020204" pitchFamily="18" charset="0"/>
              </a:rPr>
              <a:t>Los formatos con firma autógrafa se escanean a color y con calidad adecuada para su visualización, se hace una relación en el Excel y me son entregados para ser enviados por oficio a la DGARH.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MX" sz="2000" dirty="0">
                <a:latin typeface="Bookman Old Style" panose="02050604050505020204" pitchFamily="18" charset="0"/>
              </a:rPr>
              <a:t>Se elabora una base de datos en Excel que contenga el listado de ambos envíos (firma electrónica y autógrafa) y se pone a disposición.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MX" sz="2000" dirty="0">
                <a:latin typeface="Bookman Old Style" panose="02050604050505020204" pitchFamily="18" charset="0"/>
              </a:rPr>
              <a:t>Cada jefe evaluador deberá resguardar las evidencias que soporten las actividades evaluadas como soporte documental en caso de que algún proceso sea revisado.</a:t>
            </a:r>
            <a:endParaRPr lang="es-MX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337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728ACB-BB34-4FF4-8B66-53E0952E6930}"/>
              </a:ext>
            </a:extLst>
          </p:cNvPr>
          <p:cNvSpPr txBox="1"/>
          <p:nvPr/>
        </p:nvSpPr>
        <p:spPr>
          <a:xfrm>
            <a:off x="2610338" y="1820985"/>
            <a:ext cx="7643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chemeClr val="bg1"/>
                </a:solidFill>
              </a:rPr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30153127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INEGI">
      <a:dk1>
        <a:srgbClr val="000000"/>
      </a:dk1>
      <a:lt1>
        <a:srgbClr val="FFFFFF"/>
      </a:lt1>
      <a:dk2>
        <a:srgbClr val="0A3356"/>
      </a:dk2>
      <a:lt2>
        <a:srgbClr val="A6A6A6"/>
      </a:lt2>
      <a:accent1>
        <a:srgbClr val="00A1E2"/>
      </a:accent1>
      <a:accent2>
        <a:srgbClr val="0074C5"/>
      </a:accent2>
      <a:accent3>
        <a:srgbClr val="0A3356"/>
      </a:accent3>
      <a:accent4>
        <a:srgbClr val="404040"/>
      </a:accent4>
      <a:accent5>
        <a:srgbClr val="A6A6A6"/>
      </a:accent5>
      <a:accent6>
        <a:srgbClr val="FFFFFF"/>
      </a:accent6>
      <a:hlink>
        <a:srgbClr val="00A1E2"/>
      </a:hlink>
      <a:folHlink>
        <a:srgbClr val="0074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6328BF3C97764794C4BD6E76A5FE32" ma:contentTypeVersion="15" ma:contentTypeDescription="Create a new document." ma:contentTypeScope="" ma:versionID="ca2751c1ab5eb63852c209b5b9641f3d">
  <xsd:schema xmlns:xsd="http://www.w3.org/2001/XMLSchema" xmlns:xs="http://www.w3.org/2001/XMLSchema" xmlns:p="http://schemas.microsoft.com/office/2006/metadata/properties" xmlns:ns2="87789547-ac65-46ae-a9d2-194e300df060" xmlns:ns3="3f1526d3-b4ab-480e-bf30-57a74b05d5e4" targetNamespace="http://schemas.microsoft.com/office/2006/metadata/properties" ma:root="true" ma:fieldsID="7829e76cc99166098f923a496695a0a8" ns2:_="" ns3:_="">
    <xsd:import namespace="87789547-ac65-46ae-a9d2-194e300df060"/>
    <xsd:import namespace="3f1526d3-b4ab-480e-bf30-57a74b05d5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89547-ac65-46ae-a9d2-194e300df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3da1ee4-79ed-44ce-b71c-8702bcfbfa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526d3-b4ab-480e-bf30-57a74b05d5e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a39b442-8ff5-4b81-b156-0fbec9510f72}" ma:internalName="TaxCatchAll" ma:showField="CatchAllData" ma:web="3f1526d3-b4ab-480e-bf30-57a74b05d5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f1526d3-b4ab-480e-bf30-57a74b05d5e4">
      <UserInfo>
        <DisplayName>SANCHEZ MIRANDA HUGO ALFREDO</DisplayName>
        <AccountId>34</AccountId>
        <AccountType/>
      </UserInfo>
    </SharedWithUsers>
    <TaxCatchAll xmlns="3f1526d3-b4ab-480e-bf30-57a74b05d5e4" xsi:nil="true"/>
    <lcf76f155ced4ddcb4097134ff3c332f xmlns="87789547-ac65-46ae-a9d2-194e300df06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E7DE47-6985-423C-A90B-ABEAC33492AC}">
  <ds:schemaRefs>
    <ds:schemaRef ds:uri="3f1526d3-b4ab-480e-bf30-57a74b05d5e4"/>
    <ds:schemaRef ds:uri="87789547-ac65-46ae-a9d2-194e300df0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D1A0B5F-8681-41DD-8CC5-64A61167EA8C}">
  <ds:schemaRefs>
    <ds:schemaRef ds:uri="http://purl.org/dc/elements/1.1/"/>
    <ds:schemaRef ds:uri="http://purl.org/dc/dcmitype/"/>
    <ds:schemaRef ds:uri="3f1526d3-b4ab-480e-bf30-57a74b05d5e4"/>
    <ds:schemaRef ds:uri="87789547-ac65-46ae-a9d2-194e300df060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B9B93B-B91C-40BA-9F88-66CFE7AAED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322</Words>
  <Application>Microsoft Office PowerPoint</Application>
  <PresentationFormat>Panorámica</PresentationFormat>
  <Paragraphs>29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Aptos Black</vt:lpstr>
      <vt:lpstr>Arial</vt:lpstr>
      <vt:lpstr>Bookman Old Style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Angie Lemus</dc:creator>
  <cp:lastModifiedBy>Angélica Lemus</cp:lastModifiedBy>
  <cp:revision>15</cp:revision>
  <dcterms:created xsi:type="dcterms:W3CDTF">2021-01-12T20:57:55Z</dcterms:created>
  <dcterms:modified xsi:type="dcterms:W3CDTF">2024-06-10T18:13:04Z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0x010100966328BF3C97764794C4BD6E76A5FE32</vt:lpwstr>
  </property>
  <property fmtid="{D5CDD505-2E9C-101B-9397-08002B2CF9AE}" pid="3" name="MediaServiceImageTags">
    <vt:lpwstr/>
  </property>
</Properties>
</file>